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407" r:id="rId3"/>
    <p:sldId id="408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395" r:id="rId12"/>
    <p:sldId id="397" r:id="rId13"/>
    <p:sldId id="396" r:id="rId14"/>
    <p:sldId id="403" r:id="rId15"/>
    <p:sldId id="404" r:id="rId16"/>
    <p:sldId id="398" r:id="rId17"/>
    <p:sldId id="405" r:id="rId18"/>
    <p:sldId id="399" r:id="rId19"/>
    <p:sldId id="377" r:id="rId20"/>
    <p:sldId id="378" r:id="rId21"/>
    <p:sldId id="406" r:id="rId22"/>
    <p:sldId id="381" r:id="rId23"/>
    <p:sldId id="380" r:id="rId24"/>
    <p:sldId id="382" r:id="rId25"/>
    <p:sldId id="3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27-28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not ok here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     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robot is sensing a door)</a:t>
            </a:r>
            <a:r>
              <a:rPr lang="en-US" dirty="0" smtClean="0"/>
              <a:t>  </a:t>
            </a:r>
          </a:p>
        </p:txBody>
      </p:sp>
      <p:pic>
        <p:nvPicPr>
          <p:cNvPr id="15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 b="39310"/>
          <a:stretch>
            <a:fillRect/>
          </a:stretch>
        </p:blipFill>
        <p:spPr bwMode="auto">
          <a:xfrm>
            <a:off x="428625" y="1905000"/>
            <a:ext cx="828675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non-parametric filters do not rely on a fixed functional form of the state posterior</a:t>
            </a:r>
          </a:p>
          <a:p>
            <a:r>
              <a:rPr lang="en-US" dirty="0" smtClean="0"/>
              <a:t>instead, they represent the posterior using a finite number of values each roughly corresponding to a region (or point) in state space</a:t>
            </a:r>
          </a:p>
          <a:p>
            <a:r>
              <a:rPr lang="en-US" dirty="0" smtClean="0"/>
              <a:t>two variations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partition state space into a finite number of regions</a:t>
            </a:r>
          </a:p>
          <a:p>
            <a:pPr marL="1005840" lvl="2" indent="-457200"/>
            <a:r>
              <a:rPr lang="en-US" dirty="0" smtClean="0"/>
              <a:t>e.g.,  histogram filter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represent the posterior using a finite number of samples </a:t>
            </a:r>
          </a:p>
          <a:p>
            <a:pPr marL="1005840" lvl="2" indent="-457200"/>
            <a:r>
              <a:rPr lang="en-US" dirty="0" smtClean="0"/>
              <a:t>e.g., particle filter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Content Placeholder 7" descr="histogram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8549" y="838200"/>
            <a:ext cx="6086901" cy="5486400"/>
          </a:xfrm>
        </p:spPr>
      </p:pic>
      <p:sp>
        <p:nvSpPr>
          <p:cNvPr id="9" name="TextBox 8"/>
          <p:cNvSpPr txBox="1"/>
          <p:nvPr/>
        </p:nvSpPr>
        <p:spPr>
          <a:xfrm>
            <a:off x="2667000" y="6019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bins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0"/>
          </p:cNvCxnSpPr>
          <p:nvPr/>
        </p:nvCxnSpPr>
        <p:spPr>
          <a:xfrm flipH="1" flipV="1">
            <a:off x="2895600" y="5257800"/>
            <a:ext cx="4888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0"/>
          </p:cNvCxnSpPr>
          <p:nvPr/>
        </p:nvCxnSpPr>
        <p:spPr>
          <a:xfrm flipV="1">
            <a:off x="2944480" y="5257800"/>
            <a:ext cx="1035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0"/>
          </p:cNvCxnSpPr>
          <p:nvPr/>
        </p:nvCxnSpPr>
        <p:spPr>
          <a:xfrm flipV="1">
            <a:off x="2944480" y="5257800"/>
            <a:ext cx="3321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0800" y="1752600"/>
            <a:ext cx="219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“table of frequencies”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histogram filter uses a histogram to represent probability densities</a:t>
            </a:r>
          </a:p>
          <a:p>
            <a:r>
              <a:rPr lang="en-US" dirty="0" smtClean="0"/>
              <a:t>in its simplest form, the domain of the densities is divided into </a:t>
            </a:r>
            <a:r>
              <a:rPr lang="en-US" dirty="0" err="1" smtClean="0"/>
              <a:t>subdomains</a:t>
            </a:r>
            <a:r>
              <a:rPr lang="en-US" dirty="0" smtClean="0"/>
              <a:t> of equal size with each </a:t>
            </a:r>
            <a:r>
              <a:rPr lang="en-US" dirty="0" err="1" smtClean="0"/>
              <a:t>subdomain</a:t>
            </a:r>
            <a:r>
              <a:rPr lang="en-US" dirty="0" smtClean="0"/>
              <a:t> being a bin of the histogram</a:t>
            </a:r>
          </a:p>
          <a:p>
            <a:pPr lvl="1"/>
            <a:r>
              <a:rPr lang="en-US" dirty="0" smtClean="0"/>
              <a:t>the value stored in the bin is proportional to the density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domain of the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[-5, 5]</a:t>
            </a:r>
            <a:r>
              <a:rPr lang="en-US" dirty="0" smtClean="0"/>
              <a:t> and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a random variable with Gaussian density (mean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, variance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using bins of width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0.1</a:t>
            </a:r>
            <a:r>
              <a:rPr lang="en-US" dirty="0" smtClean="0"/>
              <a:t> we can represent the density using the following histogram </a:t>
            </a:r>
            <a:endParaRPr lang="en-US" dirty="0"/>
          </a:p>
        </p:txBody>
      </p:sp>
      <p:pic>
        <p:nvPicPr>
          <p:cNvPr id="7" name="Picture 6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2590800"/>
            <a:ext cx="4876800" cy="3657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61971" y="60198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6498" name="Object 3"/>
          <p:cNvGraphicFramePr>
            <a:graphicFrameLocks noChangeAspect="1"/>
          </p:cNvGraphicFramePr>
          <p:nvPr/>
        </p:nvGraphicFramePr>
        <p:xfrm>
          <a:off x="1398588" y="3360738"/>
          <a:ext cx="203676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0" name="Equation" r:id="rId4" imgW="1028520" imgH="583920" progId="Equation.3">
                  <p:embed/>
                </p:oleObj>
              </mc:Choice>
              <mc:Fallback>
                <p:oleObj name="Equation" r:id="rId4" imgW="102852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360738"/>
                        <a:ext cx="2036762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84537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height of bar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7219" y="4275137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center of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328453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Gaussian PDF</a:t>
            </a:r>
            <a:endParaRPr lang="en-US" dirty="0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905000" y="4884737"/>
          <a:ext cx="108108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" name="Equation" r:id="rId6" imgW="545760" imgH="342720" progId="Equation.3">
                  <p:embed/>
                </p:oleObj>
              </mc:Choice>
              <mc:Fallback>
                <p:oleObj name="Equation" r:id="rId6" imgW="5457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84737"/>
                        <a:ext cx="1081087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39748" y="24384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379537"/>
            <a:ext cx="3657600" cy="2743200"/>
          </a:xfrm>
          <a:prstGeom prst="rect">
            <a:avLst/>
          </a:prstGeom>
        </p:spPr>
      </p:pic>
      <p:pic>
        <p:nvPicPr>
          <p:cNvPr id="15" name="Picture 14" descr="histfilt_p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046537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pass the density through some non-linear function</a:t>
            </a:r>
            <a:endParaRPr lang="en-US" dirty="0"/>
          </a:p>
        </p:txBody>
      </p:sp>
      <p:pic>
        <p:nvPicPr>
          <p:cNvPr id="8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1371600"/>
            <a:ext cx="3657600" cy="2743200"/>
          </a:xfrm>
          <a:prstGeom prst="rect">
            <a:avLst/>
          </a:prstGeom>
        </p:spPr>
      </p:pic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073900" y="2400300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4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400300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7262813" y="5184775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5184775"/>
                        <a:ext cx="1622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urved Right Arrow 12"/>
          <p:cNvSpPr/>
          <p:nvPr/>
        </p:nvSpPr>
        <p:spPr bwMode="auto">
          <a:xfrm flipH="1" flipV="1">
            <a:off x="8153400" y="32845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Curved Right Arrow 13"/>
          <p:cNvSpPr/>
          <p:nvPr/>
        </p:nvSpPr>
        <p:spPr bwMode="auto">
          <a:xfrm rot="16200000" flipH="1" flipV="1">
            <a:off x="4357687" y="16128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038600"/>
            <a:ext cx="3740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reminder: this is the solution obtained</a:t>
            </a:r>
          </a:p>
          <a:p>
            <a:r>
              <a:rPr lang="en-US" dirty="0" smtClean="0"/>
              <a:t>by passing 500,000 random samples</a:t>
            </a:r>
          </a:p>
          <a:p>
            <a:r>
              <a:rPr lang="en-US" dirty="0" smtClean="0"/>
              <a:t>through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, not the result of using a</a:t>
            </a:r>
          </a:p>
          <a:p>
            <a:r>
              <a:rPr lang="en-US" dirty="0" smtClean="0"/>
              <a:t>histogram filter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find the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belongs in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alternatively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</p:txBody>
      </p:sp>
      <p:graphicFrame>
        <p:nvGraphicFramePr>
          <p:cNvPr id="109570" name="Object 5"/>
          <p:cNvGraphicFramePr>
            <a:graphicFrameLocks noChangeAspect="1"/>
          </p:cNvGraphicFramePr>
          <p:nvPr/>
        </p:nvGraphicFramePr>
        <p:xfrm>
          <a:off x="1092200" y="2748280"/>
          <a:ext cx="3403600" cy="60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Equation" r:id="rId3" imgW="1930320" imgH="342720" progId="Equation.3">
                  <p:embed/>
                </p:oleObj>
              </mc:Choice>
              <mc:Fallback>
                <p:oleObj name="Equation" r:id="rId3" imgW="193032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748280"/>
                        <a:ext cx="3403600" cy="604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1" name="Object 5"/>
          <p:cNvGraphicFramePr>
            <a:graphicFrameLocks noChangeAspect="1"/>
          </p:cNvGraphicFramePr>
          <p:nvPr/>
        </p:nvGraphicFramePr>
        <p:xfrm>
          <a:off x="1219200" y="3536950"/>
          <a:ext cx="15240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3" name="Equation" r:id="rId5" imgW="863280" imgH="457200" progId="Equation.3">
                  <p:embed/>
                </p:oleObj>
              </mc:Choice>
              <mc:Fallback>
                <p:oleObj name="Equation" r:id="rId5" imgW="863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36950"/>
                        <a:ext cx="15240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974068"/>
            <a:ext cx="290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probability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in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657600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5" name="Content Placeholder 24" descr="histfilt_p1.pn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762000" y="838200"/>
            <a:ext cx="3657600" cy="2743200"/>
          </a:xfrm>
        </p:spPr>
      </p:pic>
      <p:pic>
        <p:nvPicPr>
          <p:cNvPr id="19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838200"/>
            <a:ext cx="3657600" cy="2743200"/>
          </a:xfrm>
          <a:prstGeom prst="rect">
            <a:avLst/>
          </a:prstGeom>
        </p:spPr>
      </p:pic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7073900" y="1866900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0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1866900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7262813" y="4651375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1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4651375"/>
                        <a:ext cx="1622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rved Right Arrow 21"/>
          <p:cNvSpPr/>
          <p:nvPr/>
        </p:nvSpPr>
        <p:spPr bwMode="auto">
          <a:xfrm flipH="1" flipV="1">
            <a:off x="8153400" y="27511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Curved Right Arrow 22"/>
          <p:cNvSpPr/>
          <p:nvPr/>
        </p:nvSpPr>
        <p:spPr bwMode="auto">
          <a:xfrm rot="16200000" flipH="1" flipV="1">
            <a:off x="4357687" y="10794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grid localization uses a histogram filter over a grid decomposition of pose space</a:t>
            </a:r>
          </a:p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robot has a map of the hallway showing it where the doors are</a:t>
            </a:r>
          </a:p>
          <a:p>
            <a:pPr lvl="1"/>
            <a:r>
              <a:rPr lang="en-US" dirty="0" smtClean="0"/>
              <a:t>grid decomposes the hallway into a finite set of non-overlapping intervals</a:t>
            </a:r>
          </a:p>
          <a:p>
            <a:pPr lvl="2"/>
            <a:r>
              <a:rPr lang="en-US" dirty="0" smtClean="0"/>
              <a:t>e.g., every 50cm would yield intervals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[0, 0.5], (0.5, 1], (1, 1.5],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Localizing a Robot in a Hallway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knowing how far down the hallway it is located</a:t>
            </a:r>
          </a:p>
          <a:p>
            <a:pPr lvl="2"/>
            <a:r>
              <a:rPr lang="en-US" dirty="0" err="1" smtClean="0">
                <a:cs typeface="Times New Roman" pitchFamily="18" charset="0"/>
              </a:rPr>
              <a:t>Kalman</a:t>
            </a:r>
            <a:r>
              <a:rPr lang="en-US" dirty="0" smtClean="0">
                <a:cs typeface="Times New Roman" pitchFamily="18" charset="0"/>
              </a:rPr>
              <a:t>-like filters require an initial estimate of the location</a:t>
            </a:r>
            <a:endParaRPr lang="en-US" dirty="0" smtClean="0"/>
          </a:p>
          <a:p>
            <a:pPr lvl="1"/>
            <a:r>
              <a:rPr lang="en-US" dirty="0" smtClean="0"/>
              <a:t>robot has a map of the hallway showing it where the doors 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the histogram of its state density is uniform</a:t>
            </a:r>
            <a:endParaRPr lang="en-US" dirty="0"/>
          </a:p>
        </p:txBody>
      </p:sp>
      <p:pic>
        <p:nvPicPr>
          <p:cNvPr id="9" name="Picture 3" descr="unif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robot is beside a door, it has a measurement</a:t>
            </a:r>
          </a:p>
          <a:p>
            <a:pPr lvl="1"/>
            <a:r>
              <a:rPr lang="en-US" dirty="0" smtClean="0"/>
              <a:t>it can incorporate this measurement into its state estimate</a:t>
            </a:r>
            <a:endParaRPr lang="en-US" dirty="0"/>
          </a:p>
        </p:txBody>
      </p:sp>
      <p:pic>
        <p:nvPicPr>
          <p:cNvPr id="7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7" name="Picture 5" descr="pGiven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door, it can incorporate this measurement into its state estimate</a:t>
            </a:r>
          </a:p>
          <a:p>
            <a:pPr lvl="1"/>
            <a:r>
              <a:rPr lang="en-US" dirty="0" smtClean="0"/>
              <a:t>it now has a pretty good idea where it is in the hallway</a:t>
            </a:r>
          </a:p>
        </p:txBody>
      </p:sp>
      <p:pic>
        <p:nvPicPr>
          <p:cNvPr id="9" name="Picture 6" descr="pGivenO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7" name="Picture 7" descr="pGivenOA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algorithm_grid_localization</a:t>
            </a:r>
            <a:r>
              <a:rPr lang="en-US" dirty="0" smtClean="0"/>
              <a:t>(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all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do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  </a:t>
            </a:r>
            <a:r>
              <a:rPr lang="en-US" dirty="0" err="1" smtClean="0"/>
              <a:t>motion_model</a:t>
            </a:r>
            <a:r>
              <a:rPr lang="en-US" dirty="0" smtClean="0"/>
              <a:t>(        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</a:t>
            </a:r>
            <a:r>
              <a:rPr lang="en-US" dirty="0" err="1" smtClean="0"/>
              <a:t>measurement_model</a:t>
            </a:r>
            <a:r>
              <a:rPr lang="en-US" dirty="0" smtClean="0"/>
              <a:t>(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endfor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 </a:t>
            </a:r>
            <a:endParaRPr lang="en-US" dirty="0"/>
          </a:p>
        </p:txBody>
      </p:sp>
      <p:graphicFrame>
        <p:nvGraphicFramePr>
          <p:cNvPr id="110594" name="Object 5"/>
          <p:cNvGraphicFramePr>
            <a:graphicFrameLocks noChangeAspect="1"/>
          </p:cNvGraphicFramePr>
          <p:nvPr/>
        </p:nvGraphicFramePr>
        <p:xfrm>
          <a:off x="4560888" y="914400"/>
          <a:ext cx="18367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3" imgW="1041120" imgH="241200" progId="Equation.3">
                  <p:embed/>
                </p:oleObj>
              </mc:Choice>
              <mc:Fallback>
                <p:oleObj name="Equation" r:id="rId3" imgW="10411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914400"/>
                        <a:ext cx="183673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5" name="Object 5"/>
          <p:cNvGraphicFramePr>
            <a:graphicFrameLocks noChangeAspect="1"/>
          </p:cNvGraphicFramePr>
          <p:nvPr/>
        </p:nvGraphicFramePr>
        <p:xfrm>
          <a:off x="1752600" y="3232150"/>
          <a:ext cx="6715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3" name="Equation" r:id="rId5" imgW="380880" imgH="241200" progId="Equation.3">
                  <p:embed/>
                </p:oleObj>
              </mc:Choice>
              <mc:Fallback>
                <p:oleObj name="Equation" r:id="rId5" imgW="380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32150"/>
                        <a:ext cx="6715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6" name="Object 5"/>
          <p:cNvGraphicFramePr>
            <a:graphicFrameLocks noChangeAspect="1"/>
          </p:cNvGraphicFramePr>
          <p:nvPr/>
        </p:nvGraphicFramePr>
        <p:xfrm>
          <a:off x="1219200" y="1833562"/>
          <a:ext cx="16129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4" name="Equation" r:id="rId7" imgW="914400" imgH="342720" progId="Equation.3">
                  <p:embed/>
                </p:oleObj>
              </mc:Choice>
              <mc:Fallback>
                <p:oleObj name="Equation" r:id="rId7" imgW="91440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33562"/>
                        <a:ext cx="16129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5029200" y="1882775"/>
          <a:ext cx="25749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5" name="Equation" r:id="rId9" imgW="1460160" imgH="228600" progId="Equation.3">
                  <p:embed/>
                </p:oleObj>
              </mc:Choice>
              <mc:Fallback>
                <p:oleObj name="Equation" r:id="rId9" imgW="14601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882775"/>
                        <a:ext cx="25749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Object 5"/>
          <p:cNvGraphicFramePr>
            <a:graphicFrameLocks noChangeAspect="1"/>
          </p:cNvGraphicFramePr>
          <p:nvPr/>
        </p:nvGraphicFramePr>
        <p:xfrm>
          <a:off x="1219200" y="2286000"/>
          <a:ext cx="13652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6" name="Equation" r:id="rId11" imgW="774360" imgH="241200" progId="Equation.3">
                  <p:embed/>
                </p:oleObj>
              </mc:Choice>
              <mc:Fallback>
                <p:oleObj name="Equation" r:id="rId11" imgW="77436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13652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9" name="Object 5"/>
          <p:cNvGraphicFramePr>
            <a:graphicFrameLocks noChangeAspect="1"/>
          </p:cNvGraphicFramePr>
          <p:nvPr/>
        </p:nvGraphicFramePr>
        <p:xfrm>
          <a:off x="5715000" y="2339975"/>
          <a:ext cx="17700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7" name="Equation" r:id="rId13" imgW="1002960" imgH="228600" progId="Equation.3">
                  <p:embed/>
                </p:oleObj>
              </mc:Choice>
              <mc:Fallback>
                <p:oleObj name="Equation" r:id="rId13" imgW="10029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339975"/>
                        <a:ext cx="177006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1" name="Object 5"/>
          <p:cNvGraphicFramePr>
            <a:graphicFrameLocks noChangeAspect="1"/>
          </p:cNvGraphicFramePr>
          <p:nvPr/>
        </p:nvGraphicFramePr>
        <p:xfrm>
          <a:off x="1066800" y="4114800"/>
          <a:ext cx="1074738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8" name="Equation" r:id="rId15" imgW="609480" imgH="1168200" progId="Equation.3">
                  <p:embed/>
                </p:oleObj>
              </mc:Choice>
              <mc:Fallback>
                <p:oleObj name="Equation" r:id="rId15" imgW="609480" imgH="1168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0"/>
                        <a:ext cx="1074738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0" y="4114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4572000"/>
            <a:ext cx="140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input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0" y="4953000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0" y="5345668"/>
            <a:ext cx="57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0" y="5791200"/>
            <a:ext cx="289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of mass of grid cell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robot starts out knowing how far down the hallway it is located</a:t>
            </a:r>
            <a:endParaRPr lang="en-US" dirty="0"/>
          </a:p>
        </p:txBody>
      </p:sp>
      <p:pic>
        <p:nvPicPr>
          <p:cNvPr id="10" name="Picture 9" descr="kalman_hallway_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66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8" name="Picture 7" descr="kalman_hallway_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47384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kalman_hallway_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2977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door, it can incorporate this measurement into its state estimate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8" name="Picture 7" descr="kalman_hallway_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-like filters assume that quantities can be represented accurately as a mean + covariance</a:t>
            </a:r>
          </a:p>
          <a:p>
            <a:pPr lvl="1"/>
            <a:r>
              <a:rPr lang="en-US" dirty="0" smtClean="0"/>
              <a:t>e.g., the state is a random variable with Gaussian distribution</a:t>
            </a:r>
          </a:p>
          <a:p>
            <a:pPr lvl="1"/>
            <a:r>
              <a:rPr lang="en-US" dirty="0" smtClean="0"/>
              <a:t>e.g., measurements are random variables with Gaussian distribution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ok here</a:t>
            </a:r>
            <a:endParaRPr lang="en-US" dirty="0"/>
          </a:p>
        </p:txBody>
      </p:sp>
      <p:pic>
        <p:nvPicPr>
          <p:cNvPr id="7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(possibly) not ok here</a:t>
            </a:r>
            <a:endParaRPr lang="en-US" dirty="0"/>
          </a:p>
        </p:txBody>
      </p:sp>
      <p:pic>
        <p:nvPicPr>
          <p:cNvPr id="11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2971</TotalTime>
  <Words>854</Words>
  <Application>Microsoft Office PowerPoint</Application>
  <PresentationFormat>On-screen Show (4:3)</PresentationFormat>
  <Paragraphs>170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Origin</vt:lpstr>
      <vt:lpstr>Equation</vt:lpstr>
      <vt:lpstr>Day 27-28</vt:lpstr>
      <vt:lpstr>Localizing a Robot in a Hallway</vt:lpstr>
      <vt:lpstr>Kalman Localization</vt:lpstr>
      <vt:lpstr>Kalman Localization</vt:lpstr>
      <vt:lpstr>Grid Localization</vt:lpstr>
      <vt:lpstr>Grid Localization</vt:lpstr>
      <vt:lpstr>Gaussian Assumption</vt:lpstr>
      <vt:lpstr>Gaussian Assumption</vt:lpstr>
      <vt:lpstr>Gaussian Assumption</vt:lpstr>
      <vt:lpstr>Gaussian Assumption</vt:lpstr>
      <vt:lpstr>Non-parametric Filters</vt:lpstr>
      <vt:lpstr>Histogram</vt:lpstr>
      <vt:lpstr>Histogram Filter</vt:lpstr>
      <vt:lpstr>Histogram Filter</vt:lpstr>
      <vt:lpstr>Histogram Filter</vt:lpstr>
      <vt:lpstr>Histogram Filter</vt:lpstr>
      <vt:lpstr>Histogram Filter</vt:lpstr>
      <vt:lpstr>Histogram Filter</vt:lpstr>
      <vt:lpstr>Grid Localization</vt:lpstr>
      <vt:lpstr>Grid Localization</vt:lpstr>
      <vt:lpstr>Grid Localization</vt:lpstr>
      <vt:lpstr>Grid Localization</vt:lpstr>
      <vt:lpstr>Grid Localization</vt:lpstr>
      <vt:lpstr>Grid Localization</vt:lpstr>
      <vt:lpstr>Grid Localization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65</cp:revision>
  <dcterms:created xsi:type="dcterms:W3CDTF">2011-01-07T01:27:12Z</dcterms:created>
  <dcterms:modified xsi:type="dcterms:W3CDTF">2013-03-25T17:36:59Z</dcterms:modified>
</cp:coreProperties>
</file>